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0"/>
  </p:notesMasterIdLst>
  <p:sldIdLst>
    <p:sldId id="256" r:id="rId3"/>
    <p:sldId id="257" r:id="rId4"/>
    <p:sldId id="260" r:id="rId5"/>
    <p:sldId id="258" r:id="rId6"/>
    <p:sldId id="263" r:id="rId7"/>
    <p:sldId id="264" r:id="rId8"/>
    <p:sldId id="265" r:id="rId9"/>
  </p:sldIdLst>
  <p:sldSz cx="20104100" cy="11309350"/>
  <p:notesSz cx="20104100" cy="11309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é Raap" initials="RR" lastIdx="10" clrIdx="0">
    <p:extLst>
      <p:ext uri="{19B8F6BF-5375-455C-9EA6-DF929625EA0E}">
        <p15:presenceInfo xmlns:p15="http://schemas.microsoft.com/office/powerpoint/2012/main" userId="147a3af7182b4e45" providerId="Windows Live"/>
      </p:ext>
    </p:extLst>
  </p:cmAuthor>
  <p:cmAuthor id="2" name="Venhoven, Arthur" initials="VA" lastIdx="4" clrIdx="1">
    <p:extLst>
      <p:ext uri="{19B8F6BF-5375-455C-9EA6-DF929625EA0E}">
        <p15:presenceInfo xmlns:p15="http://schemas.microsoft.com/office/powerpoint/2012/main" userId="S-1-5-21-2016003833-2107679736-3575074108-26717" providerId="AD"/>
      </p:ext>
    </p:extLst>
  </p:cmAuthor>
  <p:cmAuthor id="3" name="Henk Botter" initials="HB" lastIdx="6" clrIdx="2">
    <p:extLst>
      <p:ext uri="{19B8F6BF-5375-455C-9EA6-DF929625EA0E}">
        <p15:presenceInfo xmlns:p15="http://schemas.microsoft.com/office/powerpoint/2012/main" userId="6a70f358fb4946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idx="1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C3F753B-3402-4F0E-82D8-43F7130298B8}" type="datetime1">
              <a:rPr lang="nl-NL"/>
              <a:pPr lvl="0"/>
              <a:t>21-10-2021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/>
          <p:cNvSpPr txBox="1">
            <a:spLocks noGrp="1"/>
          </p:cNvSpPr>
          <p:nvPr>
            <p:ph type="body" sz="quarter" idx="3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4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726B401-495C-47B3-93F2-1EDD807B876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00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titel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/>
          <p:cNvSpPr/>
          <p:nvPr/>
        </p:nvSpPr>
        <p:spPr>
          <a:xfrm>
            <a:off x="1242002" y="0"/>
            <a:ext cx="8816480" cy="88179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37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          </a:t>
            </a: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</p:spPr>
        <p:txBody>
          <a:bodyPr lIns="381003" tIns="287999" rIns="381003" bIns="0"/>
          <a:lstStyle>
            <a:lvl1pPr>
              <a:lnSpc>
                <a:spcPts val="7035"/>
              </a:lnSpc>
              <a:defRPr sz="6599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Tijdelijke aanduiding voor datum 2"/>
          <p:cNvSpPr txBox="1">
            <a:spLocks noGrp="1"/>
          </p:cNvSpPr>
          <p:nvPr>
            <p:ph type="dt" sz="quarter" idx="7"/>
          </p:nvPr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177" b="0" i="0" u="none" strike="noStrike" kern="1200" cap="none" spc="0" baseline="0">
                <a:solidFill>
                  <a:srgbClr val="8B4FA8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1B013E8D-29C8-44B4-A676-1F8C0CECE1A9}" type="datetime3">
              <a:rPr lang="nl-NL"/>
              <a:pPr lvl="0"/>
              <a:t>21/10/21</a:t>
            </a:fld>
            <a:endParaRPr lang="mr-IN"/>
          </a:p>
        </p:txBody>
      </p:sp>
      <p:pic>
        <p:nvPicPr>
          <p:cNvPr id="5" name="Afbeelding 5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10" y="0"/>
            <a:ext cx="8000003" cy="2285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9" title="Bedrijfsta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485" y="8823740"/>
            <a:ext cx="11307141" cy="25128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129171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4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8506964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1246702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331919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6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1372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7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0668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219785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1311786" cy="20778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26374"/>
            <a:ext cx="17602958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50922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92420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1 content en 2x 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60207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3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4052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5331" y="5005032"/>
            <a:ext cx="5453435" cy="5047725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979610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eindslide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246610" y="1246702"/>
            <a:ext cx="8805434" cy="8806056"/>
          </a:xfrm>
          <a:solidFill>
            <a:srgbClr val="FFFFFF"/>
          </a:solidFill>
        </p:spPr>
        <p:txBody>
          <a:bodyPr lIns="381003" tIns="381003" rIns="381003" bIns="381003" anchor="ctr" anchorCtr="1"/>
          <a:lstStyle>
            <a:lvl1pPr marL="0" indent="0" algn="ctr" defTabSz="1005199">
              <a:buNone/>
              <a:defRPr sz="6599">
                <a:solidFill>
                  <a:srgbClr val="E30613"/>
                </a:solidFill>
              </a:defRPr>
            </a:lvl1pPr>
          </a:lstStyle>
          <a:p>
            <a:pPr lvl="0"/>
            <a:r>
              <a:rPr lang="nl-NL"/>
              <a:t>Klik hier om een afsluittekst te plaatsen</a:t>
            </a:r>
          </a:p>
        </p:txBody>
      </p:sp>
      <p:pic>
        <p:nvPicPr>
          <p:cNvPr id="3" name="Afbeelding 2" title="Eind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216" y="10057988"/>
            <a:ext cx="10067882" cy="12585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55412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412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nl-NL" sz="4700" b="0" i="0" u="none" strike="noStrike" kern="0" cap="none" spc="0" baseline="0">
                <a:solidFill>
                  <a:srgbClr val="8B4FA8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sz="quarter" idx="4294967295"/>
          </p:nvPr>
        </p:nvSpPr>
        <p:spPr>
          <a:xfrm>
            <a:off x="1246610" y="2513191"/>
            <a:ext cx="17602958" cy="75197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1pPr>
            <a:lvl2pPr marL="720666" marR="0" lvl="1" indent="-70638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2pPr>
            <a:lvl3pPr marL="1473089" marR="0" lvl="2" indent="-72066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lphaL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3pPr>
            <a:lvl4pPr marL="2147724" marR="0" lvl="3" indent="-6270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romanL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4pPr>
            <a:lvl5pPr marL="2852516" marR="0" lvl="4" indent="-69050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.AppleSystemUIFont"/>
              <a:buChar char="‑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04135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chutblad kader link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/>
          <p:cNvSpPr/>
          <p:nvPr/>
        </p:nvSpPr>
        <p:spPr>
          <a:xfrm>
            <a:off x="1245595" y="1245595"/>
            <a:ext cx="5032802" cy="50328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5032839" cy="5033205"/>
          </a:xfrm>
        </p:spPr>
        <p:txBody>
          <a:bodyPr lIns="381003" tIns="1367997" rIns="381003" bIns="381003"/>
          <a:lstStyle>
            <a:lvl1pPr>
              <a:defRPr sz="5277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Rechthoek 123"/>
          <p:cNvSpPr/>
          <p:nvPr/>
        </p:nvSpPr>
        <p:spPr>
          <a:xfrm>
            <a:off x="1240246" y="10060146"/>
            <a:ext cx="5011195" cy="124919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Afbeelding 4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3" y="1266489"/>
            <a:ext cx="5051575" cy="14358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10" title="Schutbla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06" y="1006165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4891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1 kolom met titel (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9119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(meerdere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3759884"/>
            <a:ext cx="11318452" cy="5857509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186015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wat langere titel te maken die over meerdere </a:t>
            </a:r>
            <a:br>
              <a:rPr lang="nl-NL"/>
            </a:br>
            <a:r>
              <a:rPr lang="nl-NL"/>
              <a:t>regels valt.</a:t>
            </a:r>
          </a:p>
        </p:txBody>
      </p:sp>
    </p:spTree>
    <p:extLst>
      <p:ext uri="{BB962C8B-B14F-4D97-AF65-F5344CB8AC3E}">
        <p14:creationId xmlns:p14="http://schemas.microsoft.com/office/powerpoint/2010/main" val="101660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en kleur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825221" cy="3126644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6242736"/>
            <a:ext cx="3797439" cy="3799469"/>
          </a:xfrm>
          <a:solidFill>
            <a:srgbClr val="E30613"/>
          </a:solidFill>
        </p:spPr>
        <p:txBody>
          <a:bodyPr lIns="381003" tIns="381003" rIns="381003" bIns="381003"/>
          <a:lstStyle>
            <a:lvl1pPr marL="0" indent="0">
              <a:buNone/>
              <a:defRPr sz="3298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>
            <a:lvl1pPr marL="0" indent="0">
              <a:buNone/>
              <a:defRPr sz="4705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</p:spTree>
    <p:extLst>
      <p:ext uri="{BB962C8B-B14F-4D97-AF65-F5344CB8AC3E}">
        <p14:creationId xmlns:p14="http://schemas.microsoft.com/office/powerpoint/2010/main" val="267627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 rIns="107999"/>
          <a:lstStyle>
            <a:lvl1pPr marL="457163" indent="-457163">
              <a:defRPr/>
            </a:lvl1pPr>
            <a:lvl2pPr marL="2514600" lvl="2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2pPr>
            <a:lvl3pPr marL="2514600" lvl="3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3pPr>
            <a:lvl4pPr marL="2514600" lvl="4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4pPr>
            <a:lvl5pPr marL="2514600" lvl="5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/>
              <a:t>Vijfde niveau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1326361" y="2564635"/>
            <a:ext cx="7527167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6408754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figuur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 sz="3298">
                <a:solidFill>
                  <a:srgbClr val="7F7F7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nl-NL"/>
              <a:t>Klik hier voor het plaatsen van een figuur, afbeelding, tabel, etc…</a:t>
            </a:r>
          </a:p>
        </p:txBody>
      </p:sp>
    </p:spTree>
    <p:extLst>
      <p:ext uri="{BB962C8B-B14F-4D97-AF65-F5344CB8AC3E}">
        <p14:creationId xmlns:p14="http://schemas.microsoft.com/office/powerpoint/2010/main" val="284879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2378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17602958" cy="8806056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419393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titel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595049" cy="831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pic>
        <p:nvPicPr>
          <p:cNvPr id="4" name="Afbeelding 6" title="Logo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10" title="Bedrijfstak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6610" y="1005641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4705" b="0" i="0" u="none" strike="noStrike" kern="0" cap="none" spc="0" baseline="0">
          <a:solidFill>
            <a:srgbClr val="8B4FA8"/>
          </a:solidFill>
          <a:uFillTx/>
          <a:latin typeface="Arial"/>
        </a:defRPr>
      </a:lvl1pPr>
    </p:titleStyle>
    <p:bodyStyle>
      <a:lvl1pPr marL="502599" marR="0" lvl="0" indent="-502599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 pitchFamily="34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1pPr>
      <a:lvl2pPr marL="453990" marR="0" lvl="1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2pPr>
      <a:lvl3pPr marL="1033381" marR="0" lvl="2" indent="-438116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3pPr>
      <a:lvl4pPr marL="1520711" marR="0" lvl="3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4pPr>
      <a:lvl5pPr marL="2006449" marR="0" lvl="4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5"/>
          <p:cNvSpPr/>
          <p:nvPr/>
        </p:nvSpPr>
        <p:spPr>
          <a:xfrm>
            <a:off x="1246610" y="10057403"/>
            <a:ext cx="5011734" cy="12467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637" b="0" i="0" u="none" strike="noStrike" kern="1200" cap="none" spc="0" baseline="-2500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Afbeelding 4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Afbeelding 8" title="Bedrijfsta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610" y="10056415"/>
            <a:ext cx="4986799" cy="1246702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Havo </a:t>
            </a:r>
            <a:br>
              <a:rPr lang="nl-NL" dirty="0"/>
            </a:br>
            <a:r>
              <a:rPr lang="nl-NL" dirty="0"/>
              <a:t>Paragraaf 3.3</a:t>
            </a:r>
            <a:br>
              <a:rPr lang="nl-NL" dirty="0"/>
            </a:br>
            <a:br>
              <a:rPr lang="nl-NL" dirty="0"/>
            </a:br>
            <a:r>
              <a:rPr lang="nl-NL" dirty="0"/>
              <a:t>Het feodale stelsel</a:t>
            </a:r>
          </a:p>
        </p:txBody>
      </p:sp>
      <p:sp>
        <p:nvSpPr>
          <p:cNvPr id="3" name="Tijdelijke aanduiding voor datum 2"/>
          <p:cNvSpPr txBox="1"/>
          <p:nvPr/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r-IN" sz="4177" b="0" i="0" u="none" strike="noStrike" kern="1200" cap="none" spc="0" baseline="0">
              <a:solidFill>
                <a:srgbClr val="8B4FA8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In deze presentatie leer je: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sz="quarter" idx="4294967295"/>
          </p:nvPr>
        </p:nvSpPr>
        <p:spPr>
          <a:xfrm>
            <a:off x="1246610" y="2513191"/>
            <a:ext cx="13528163" cy="470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hoe het Frankische rijk werd bestuurd</a:t>
            </a: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endParaRPr lang="nl-NL" sz="33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hoe het Frankische rijk zich ontwikkelde vanaf Karel de Grote</a:t>
            </a: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endParaRPr lang="nl-NL" sz="33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hoe het leenstelsel zich ontwikkelde</a:t>
            </a:r>
          </a:p>
        </p:txBody>
      </p:sp>
      <p:sp>
        <p:nvSpPr>
          <p:cNvPr id="4" name="Tijdelijke aanduiding voor tekst 3"/>
          <p:cNvSpPr txBox="1"/>
          <p:nvPr/>
        </p:nvSpPr>
        <p:spPr>
          <a:xfrm>
            <a:off x="1246610" y="7459574"/>
            <a:ext cx="17602958" cy="2582622"/>
          </a:xfrm>
          <a:prstGeom prst="rect">
            <a:avLst/>
          </a:prstGeom>
          <a:solidFill>
            <a:srgbClr val="FF0000"/>
          </a:solidFill>
          <a:ln cap="flat"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  <a:p>
            <a:pPr marL="45720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Kenmerkend aspect: </a:t>
            </a:r>
          </a:p>
          <a:p>
            <a:pPr marL="914400" marR="0" lvl="0" indent="-4572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het ontstaan van feodale verhoudingen in het bestuur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Frankische koninkrijken 1/2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05440" cy="752769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dirty="0"/>
              <a:t>In 500 waren in heel West-Europa Germaanse koninkrijken ontstaan.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dirty="0"/>
              <a:t>Bij de dood van de Frankische koning Clovis (511) bestond het Merovingische rijk uit het grootste deel van België en Frankrijk.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  <a:p>
            <a:pPr marL="0" indent="0">
              <a:lnSpc>
                <a:spcPct val="90000"/>
              </a:lnSpc>
              <a:buNone/>
            </a:pPr>
            <a:r>
              <a:rPr lang="nl-NL" dirty="0"/>
              <a:t>De Germaanse koninkrijken en de Franken namen het Romeinse bestuurssysteem over:</a:t>
            </a:r>
          </a:p>
          <a:p>
            <a:pPr>
              <a:lnSpc>
                <a:spcPct val="90000"/>
              </a:lnSpc>
            </a:pPr>
            <a:r>
              <a:rPr lang="nl-NL" dirty="0"/>
              <a:t>belangrijke delen werden bestuurd door een </a:t>
            </a:r>
            <a:r>
              <a:rPr lang="nl-NL" dirty="0">
                <a:solidFill>
                  <a:srgbClr val="FF0000"/>
                </a:solidFill>
              </a:rPr>
              <a:t>hertog</a:t>
            </a:r>
            <a:r>
              <a:rPr lang="nl-NL" dirty="0"/>
              <a:t>: hoge edelman, bestuurder van een hertogdom</a:t>
            </a:r>
          </a:p>
          <a:p>
            <a:pPr>
              <a:lnSpc>
                <a:spcPct val="90000"/>
              </a:lnSpc>
            </a:pPr>
            <a:r>
              <a:rPr lang="nl-NL" dirty="0"/>
              <a:t>minder belangrijke delen door een </a:t>
            </a:r>
            <a:r>
              <a:rPr lang="nl-NL" dirty="0">
                <a:solidFill>
                  <a:srgbClr val="FF0000"/>
                </a:solidFill>
              </a:rPr>
              <a:t>graaf</a:t>
            </a:r>
            <a:r>
              <a:rPr lang="nl-NL" dirty="0"/>
              <a:t>: hoge edelman, bestuurder van een graafschap</a:t>
            </a:r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78FF7704-EB02-4F6D-B87C-956D13218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500" y="2513191"/>
            <a:ext cx="8209068" cy="46758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09" y="2513191"/>
            <a:ext cx="8805441" cy="7527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/>
              <a:t>De Germaanse koningen namen het Romeinse recht over en hielden vast aan het Germaanse gewoonterecht. Clovis liet dat gewoonterecht opschrijven in de Salische wet.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Volgens deze wet werd het rijk van Clovis verdeeld onder zijn zoons. Het Merovingische rijk bleef ruim twee eeuwen bestaan.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164C4B4-486A-40D5-AE0E-376C0F931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6745" y="2513191"/>
            <a:ext cx="6670746" cy="761208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3C3814CF-709A-4E77-8FE0-A25A38596A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/>
          <a:lstStyle/>
          <a:p>
            <a:pPr lvl="0"/>
            <a:r>
              <a:rPr lang="nl-NL" dirty="0"/>
              <a:t>Frankische koninkrijken 2/2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Karel de Grote en zijn opvolgers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09" y="2513191"/>
            <a:ext cx="8937915" cy="7527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In de 8</a:t>
            </a:r>
            <a:r>
              <a:rPr lang="nl-NL" baseline="30000" dirty="0">
                <a:solidFill>
                  <a:schemeClr val="tx1"/>
                </a:solidFill>
              </a:rPr>
              <a:t>e</a:t>
            </a:r>
            <a:r>
              <a:rPr lang="nl-NL" dirty="0">
                <a:solidFill>
                  <a:schemeClr val="tx1"/>
                </a:solidFill>
              </a:rPr>
              <a:t> eeuw kwamen de </a:t>
            </a:r>
            <a:r>
              <a:rPr lang="nl-NL" dirty="0" err="1">
                <a:solidFill>
                  <a:schemeClr val="tx1"/>
                </a:solidFill>
              </a:rPr>
              <a:t>Karolingen</a:t>
            </a:r>
            <a:r>
              <a:rPr lang="nl-NL" dirty="0">
                <a:solidFill>
                  <a:schemeClr val="tx1"/>
                </a:solidFill>
              </a:rPr>
              <a:t> aan de macht in het Frankenrijk. Karel de Grote werd in 800 door tot keizer gekroond door de </a:t>
            </a:r>
            <a:r>
              <a:rPr lang="nl-NL" dirty="0">
                <a:solidFill>
                  <a:srgbClr val="FF0000"/>
                </a:solidFill>
              </a:rPr>
              <a:t>paus</a:t>
            </a:r>
            <a:r>
              <a:rPr lang="nl-NL" dirty="0">
                <a:solidFill>
                  <a:schemeClr val="tx1"/>
                </a:solidFill>
              </a:rPr>
              <a:t>: het hoofd  van de rooms-katholieke kerk, bisschop van Rome. Karel verenigde een groot deel van Europa in één rijk.</a:t>
            </a:r>
          </a:p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Na de dood van Karels zoon Lodewijk (843) werd het rijk onder drie zonen verdeeld in een West- en Oost-Frankisch rijk en een </a:t>
            </a:r>
            <a:r>
              <a:rPr lang="nl-NL" dirty="0" err="1">
                <a:solidFill>
                  <a:schemeClr val="tx1"/>
                </a:solidFill>
              </a:rPr>
              <a:t>middenrijk</a:t>
            </a:r>
            <a:r>
              <a:rPr lang="nl-NL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In het Oost-Frankische rijk werd de erfdeling afgeschaft. Otto I werd in 962 de eerste keizer van het Heilige Roomse Rijk dat bijna duizend jaar bleef bestaan.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Afbeelding met tekst, boek&#10;&#10;Automatisch gegenereerde beschrijving">
            <a:extLst>
              <a:ext uri="{FF2B5EF4-FFF2-40B4-BE49-F238E27FC236}">
                <a16:creationId xmlns:a16="http://schemas.microsoft.com/office/drawing/2014/main" id="{D92FDF70-80BF-4AB1-82C0-6043EB9EA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421" y="2513191"/>
            <a:ext cx="7246147" cy="75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55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Het leenstelsel 1/2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09" y="2513191"/>
            <a:ext cx="8133874" cy="7527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Koningen waren afhankelijk van </a:t>
            </a:r>
            <a:r>
              <a:rPr lang="nl-NL" dirty="0">
                <a:solidFill>
                  <a:srgbClr val="FF0000"/>
                </a:solidFill>
              </a:rPr>
              <a:t>ridders</a:t>
            </a:r>
            <a:r>
              <a:rPr lang="nl-NL" dirty="0">
                <a:solidFill>
                  <a:schemeClr val="tx1"/>
                </a:solidFill>
              </a:rPr>
              <a:t> en beloonden de edelen met grond en buit. </a:t>
            </a:r>
          </a:p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De persoonlijke banden tussen de koning en zijn edelen werden de basis voor het </a:t>
            </a:r>
            <a:r>
              <a:rPr lang="nl-NL" dirty="0">
                <a:solidFill>
                  <a:srgbClr val="FF0000"/>
                </a:solidFill>
              </a:rPr>
              <a:t>feodalisme (leenstelsel)</a:t>
            </a:r>
            <a:r>
              <a:rPr lang="nl-NL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De koning gaf een gebied in leen aan een </a:t>
            </a:r>
            <a:r>
              <a:rPr lang="nl-NL" dirty="0">
                <a:solidFill>
                  <a:srgbClr val="FF0000"/>
                </a:solidFill>
              </a:rPr>
              <a:t>vazal (leenman)</a:t>
            </a:r>
            <a:r>
              <a:rPr lang="nl-NL" dirty="0">
                <a:solidFill>
                  <a:schemeClr val="tx1"/>
                </a:solidFill>
              </a:rPr>
              <a:t> en beloofde hem te beschermen. In ruil zwoer de vazal dat hij zijn </a:t>
            </a:r>
            <a:r>
              <a:rPr lang="nl-NL" dirty="0">
                <a:solidFill>
                  <a:srgbClr val="FF0000"/>
                </a:solidFill>
              </a:rPr>
              <a:t>leenheer</a:t>
            </a:r>
            <a:r>
              <a:rPr lang="nl-NL" dirty="0">
                <a:solidFill>
                  <a:schemeClr val="tx1"/>
                </a:solidFill>
              </a:rPr>
              <a:t> altijd trouw zou blijven.</a:t>
            </a:r>
          </a:p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60D9CCE4-E582-498C-9E58-83ED546B46B8}"/>
              </a:ext>
            </a:extLst>
          </p:cNvPr>
          <p:cNvSpPr txBox="1"/>
          <p:nvPr/>
        </p:nvSpPr>
        <p:spPr>
          <a:xfrm>
            <a:off x="10231821" y="2534954"/>
            <a:ext cx="8625668" cy="7527697"/>
          </a:xfrm>
          <a:prstGeom prst="rect">
            <a:avLst/>
          </a:prstGeom>
          <a:solidFill>
            <a:srgbClr val="8B4FA8"/>
          </a:solidFill>
          <a:ln cap="flat">
            <a:noFill/>
          </a:ln>
        </p:spPr>
        <p:txBody>
          <a:bodyPr vert="horz" wrap="square" lIns="381003" tIns="381003" rIns="381003" bIns="381003" anchor="t" anchorCtr="0" compatLnSpc="1">
            <a:noAutofit/>
          </a:bodyPr>
          <a:lstStyle/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ridder: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militair te paard</a:t>
            </a:r>
          </a:p>
          <a:p>
            <a:pPr marL="441325"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1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feodalisme: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(</a:t>
            </a: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leenstelsel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) bestuurs-</a:t>
            </a:r>
          </a:p>
          <a:p>
            <a:pPr marL="536575"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systeem met leenheren en leenmannen</a:t>
            </a: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leenman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(</a:t>
            </a: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vazal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):</a:t>
            </a: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e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delman die een gebied bestuurt in opdracht van een leenheer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leenheer: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vorst of hoge edelman die een gebied laat besturen door een leenman</a:t>
            </a:r>
            <a:endParaRPr lang="nl-NL" sz="3300" b="1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7206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09" y="2513191"/>
            <a:ext cx="8133874" cy="7527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Hertogen en graven werden vazallen van de koning en gingen hun leen als erfelijk zien. Ze gingen ook zelf land en ambten in leen geven. Hierdoor kreeg in het West-Frankische rijk de koning minder macht.</a:t>
            </a:r>
          </a:p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Het ontstaan van feodale verhoudingen in het bestuur is een </a:t>
            </a:r>
            <a:r>
              <a:rPr lang="nl-NL" b="1" dirty="0">
                <a:solidFill>
                  <a:schemeClr val="tx1"/>
                </a:solidFill>
              </a:rPr>
              <a:t>kenmerkend aspect </a:t>
            </a:r>
            <a:r>
              <a:rPr lang="nl-NL" dirty="0">
                <a:solidFill>
                  <a:schemeClr val="tx1"/>
                </a:solidFill>
              </a:rPr>
              <a:t>van de tijd van monniken en ridders.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4C87D25-3B4A-4541-AF22-AA4828577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176" y="2513191"/>
            <a:ext cx="8250315" cy="5984423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E1BC9DC1-4856-4F7C-86ED-C4ADEEC961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/>
          <a:lstStyle/>
          <a:p>
            <a:pPr lvl="0"/>
            <a:r>
              <a:rPr lang="nl-NL" dirty="0"/>
              <a:t>Het leenstelsel 2/2</a:t>
            </a:r>
          </a:p>
        </p:txBody>
      </p:sp>
    </p:spTree>
    <p:extLst>
      <p:ext uri="{BB962C8B-B14F-4D97-AF65-F5344CB8AC3E}">
        <p14:creationId xmlns:p14="http://schemas.microsoft.com/office/powerpoint/2010/main" val="3816380133"/>
      </p:ext>
    </p:extLst>
  </p:cSld>
  <p:clrMapOvr>
    <a:masterClrMapping/>
  </p:clrMapOvr>
</p:sld>
</file>

<file path=ppt/theme/theme1.xml><?xml version="1.0" encoding="utf-8"?>
<a:theme xmlns:a="http://schemas.openxmlformats.org/drawingml/2006/main" name="3 sectie content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 sectie start en eindslide + inhoud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Noordhoff_Basis</Template>
  <TotalTime>990</TotalTime>
  <Words>461</Words>
  <Application>Microsoft Office PowerPoint</Application>
  <PresentationFormat>Aangepast</PresentationFormat>
  <Paragraphs>45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.AppleSystemUIFont</vt:lpstr>
      <vt:lpstr>Arial</vt:lpstr>
      <vt:lpstr>Calibri</vt:lpstr>
      <vt:lpstr>3 sectie content</vt:lpstr>
      <vt:lpstr>1 sectie start en eindslide + inhoud</vt:lpstr>
      <vt:lpstr>Havo  Paragraaf 3.3  Het feodale stelsel</vt:lpstr>
      <vt:lpstr>In deze presentatie leer je:</vt:lpstr>
      <vt:lpstr>Frankische koninkrijken 1/2</vt:lpstr>
      <vt:lpstr>Frankische koninkrijken 2/2</vt:lpstr>
      <vt:lpstr>Karel de Grote en zijn opvolgers</vt:lpstr>
      <vt:lpstr>Het leenstelsel 1/2</vt:lpstr>
      <vt:lpstr>Het leenstelsel 2/2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 is mijn titel</dc:title>
  <dc:creator>Venhoven, Arthur</dc:creator>
  <cp:lastModifiedBy>Jankees den Otter</cp:lastModifiedBy>
  <cp:revision>96</cp:revision>
  <dcterms:created xsi:type="dcterms:W3CDTF">2018-10-10T07:56:58Z</dcterms:created>
  <dcterms:modified xsi:type="dcterms:W3CDTF">2021-10-21T07:48:05Z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2017-07-17T00:00:00Z</vt:filetime>
  </property>
</Properties>
</file>